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2bc579e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2bc579e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269d3666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269d366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28058de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28058de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bc579e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bc579e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2bc579eb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2bc579eb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28058de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28058de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28058de9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28058de9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28058de9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28058de9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28058d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28058d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28058de9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28058de9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269d3666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269d3666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269d3666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269d3666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8058df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28058df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8058df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8058df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269d3666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269d3666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269d3666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269d3666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269d3666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269d3666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269d3666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269d3666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269d3666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269d3666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269d3666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269d3666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2bc579eb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2bc579eb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23.gif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gif"/><Relationship Id="rId4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gif"/><Relationship Id="rId4" Type="http://schemas.openxmlformats.org/officeDocument/2006/relationships/image" Target="../media/image21.png"/><Relationship Id="rId5" Type="http://schemas.openxmlformats.org/officeDocument/2006/relationships/image" Target="../media/image32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etosa.io/ev/image-kernels/" TargetMode="External"/><Relationship Id="rId4" Type="http://schemas.openxmlformats.org/officeDocument/2006/relationships/hyperlink" Target="https://www.youtube.com/watch?v=nKW8Ndu7Mjw" TargetMode="External"/><Relationship Id="rId11" Type="http://schemas.openxmlformats.org/officeDocument/2006/relationships/hyperlink" Target="https://github.com/ageitgey/face_recognition" TargetMode="External"/><Relationship Id="rId10" Type="http://schemas.openxmlformats.org/officeDocument/2006/relationships/hyperlink" Target="https://engineering.matterport.com/splash-of-color-instance-segmentation-with-mask-r-cnn-and-tensorflow-7c761e238b46" TargetMode="External"/><Relationship Id="rId9" Type="http://schemas.openxmlformats.org/officeDocument/2006/relationships/hyperlink" Target="https://blog.insightdatascience.com/generating-custom-photo-realistic-faces-using-ai-d170b1b59255" TargetMode="External"/><Relationship Id="rId5" Type="http://schemas.openxmlformats.org/officeDocument/2006/relationships/hyperlink" Target="https://towardsdatascience.com/gentle-dive-into-math-behind-convolutional-neural-networks-79a07dd44cf9" TargetMode="External"/><Relationship Id="rId6" Type="http://schemas.openxmlformats.org/officeDocument/2006/relationships/hyperlink" Target="https://www.thispersondoesnotexist.com/" TargetMode="External"/><Relationship Id="rId7" Type="http://schemas.openxmlformats.org/officeDocument/2006/relationships/hyperlink" Target="https://playground.tensorflow.org/" TargetMode="External"/><Relationship Id="rId8" Type="http://schemas.openxmlformats.org/officeDocument/2006/relationships/hyperlink" Target="https://reiinakano.com/arbitrary-image-stylization-tfj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Talks-with-Images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292850"/>
            <a:ext cx="17913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CODE 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450" y="202975"/>
            <a:ext cx="6595801" cy="46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with images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1210300"/>
            <a:ext cx="8977952" cy="38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25" y="680600"/>
            <a:ext cx="66675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</a:t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6628575" y="4104350"/>
            <a:ext cx="1466700" cy="672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3105300" y="4104350"/>
            <a:ext cx="3433200" cy="67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237625" y="1360125"/>
            <a:ext cx="15402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Dataset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extraction </a:t>
            </a:r>
            <a:endParaRPr/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228675"/>
            <a:ext cx="825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HOG: Histogram of Oriented Gradients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SIFT: Scale Invariant Feature Transform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SURF: Speeded-Up Robust Feature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CNN: Convolution Neural Network</a:t>
            </a:r>
            <a:endParaRPr sz="1200"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974" y="198625"/>
            <a:ext cx="2592733" cy="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00" y="1049100"/>
            <a:ext cx="2592725" cy="9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75" y="2502913"/>
            <a:ext cx="3651374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218" y="2609425"/>
            <a:ext cx="3121358" cy="21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 neural Network</a:t>
            </a:r>
            <a:endParaRPr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00" y="1049600"/>
            <a:ext cx="452549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0" y="1093850"/>
            <a:ext cx="3294467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25" y="157725"/>
            <a:ext cx="4031475" cy="25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5426400" y="2758075"/>
            <a:ext cx="3728400" cy="23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With the need of real time object detection, many one-step object detection architectures have been proposed, like YOLO, YOLOv2, YOLOv3, SSD, RetinaNet etc. which try to combine the detection and classification step.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88500" y="2571750"/>
            <a:ext cx="24075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Region Proposal Network, providing a number of regions which are then passed to common DL based classification architectures.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150" y="2259075"/>
            <a:ext cx="2765951" cy="274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463725" y="1128050"/>
            <a:ext cx="3336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Bounding Boxes(x,y,w,h)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segmentation</a:t>
            </a:r>
            <a:endParaRPr/>
          </a:p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463725" y="1128050"/>
            <a:ext cx="3581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Coordinates</a:t>
            </a:r>
            <a:r>
              <a:rPr lang="en-GB" sz="1400"/>
              <a:t>[list of </a:t>
            </a:r>
            <a:r>
              <a:rPr lang="en-GB" sz="1400"/>
              <a:t>(x,y)]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02" y="387750"/>
            <a:ext cx="4323501" cy="19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253475" y="2370050"/>
            <a:ext cx="57135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Segmentation Masks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mask branch is CNN that takes the positive regions selected by the ROI classifier and generates masks for them.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generated masks are low resolution: 28x28 pixels. But they are soft masks, represented by float numbers, so they hold more details than binary masks.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000" y="2789050"/>
            <a:ext cx="3478325" cy="15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recognition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463725" y="1128050"/>
            <a:ext cx="51657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Algorithm: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Face Detection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Face Alignment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DeepNet Model to extract features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00"/>
                </a:solidFill>
              </a:rPr>
              <a:t>Pass the centered face image through a neural network that knows how to measure features of the face. Save those 128 measurements.</a:t>
            </a:r>
            <a:endParaRPr i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i="1" lang="en-GB" sz="1200">
                <a:solidFill>
                  <a:srgbClr val="000000"/>
                </a:solidFill>
              </a:rPr>
              <a:t>Testing new face : Extract 128 measurements and find the most similar match </a:t>
            </a:r>
            <a:endParaRPr i="1" sz="1200">
              <a:solidFill>
                <a:srgbClr val="000000"/>
              </a:solidFill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825" y="289150"/>
            <a:ext cx="2468175" cy="170117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9"/>
          <p:cNvSpPr txBox="1"/>
          <p:nvPr/>
        </p:nvSpPr>
        <p:spPr>
          <a:xfrm>
            <a:off x="3225022" y="2015525"/>
            <a:ext cx="2468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highlight>
                  <a:srgbClr val="FFFFFF"/>
                </a:highlight>
              </a:rPr>
              <a:t>Facebook automatically tags people in your photos that you have tagged before. I’m not sure if this is helpful or creepy! :P </a:t>
            </a:r>
            <a:endParaRPr i="1"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75" y="1260450"/>
            <a:ext cx="996500" cy="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125" y="196888"/>
            <a:ext cx="3203449" cy="89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6">
            <a:alphaModFix/>
          </a:blip>
          <a:srcRect b="0" l="35562" r="0" t="0"/>
          <a:stretch/>
        </p:blipFill>
        <p:spPr>
          <a:xfrm>
            <a:off x="7521288" y="1195673"/>
            <a:ext cx="1225686" cy="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675" y="2375400"/>
            <a:ext cx="3275201" cy="270875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/>
          <p:nvPr/>
        </p:nvSpPr>
        <p:spPr>
          <a:xfrm>
            <a:off x="5777200" y="116175"/>
            <a:ext cx="3366900" cy="50274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transfer</a:t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200" y="751325"/>
            <a:ext cx="5120798" cy="3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311700" y="1286375"/>
            <a:ext cx="32115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Problem Statement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Given: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Content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Style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Result: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Stylized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Feature Extraction of Content (A)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Feature Extraction of Style (B)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Merge Features(A+B)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</a:t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525" y="2726864"/>
            <a:ext cx="3807625" cy="2339836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25" y="76200"/>
            <a:ext cx="3807625" cy="25299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31"/>
          <p:cNvPicPr preferRelativeResize="0"/>
          <p:nvPr/>
        </p:nvPicPr>
        <p:blipFill/>
        <p:spPr>
          <a:xfrm>
            <a:off x="404350" y="1193875"/>
            <a:ext cx="4277700" cy="26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04" y="3990200"/>
            <a:ext cx="3610196" cy="10856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900" y="292861"/>
            <a:ext cx="2344875" cy="2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15857" l="28382" r="0" t="7760"/>
          <a:stretch/>
        </p:blipFill>
        <p:spPr>
          <a:xfrm>
            <a:off x="6289450" y="214425"/>
            <a:ext cx="2468750" cy="26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969225" y="2967075"/>
            <a:ext cx="310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Nitish is working with Accenture Labs,  around 6 years of experience in AI Research and Innovation. Explored various Deep Learning frameworks for different industry use-cases around Image Classification, Semantic Segmentation, Style Transfer, Generative Adversarial Networks and 3D Object Modelling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497200" y="3021775"/>
            <a:ext cx="310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Anuj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150" y="236750"/>
            <a:ext cx="7121900" cy="46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>
            <p:ph type="title"/>
          </p:nvPr>
        </p:nvSpPr>
        <p:spPr>
          <a:xfrm>
            <a:off x="156425" y="2734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analytics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Links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https://setosa.io/ev/image-kernels/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4"/>
              </a:rPr>
              <a:t>https://www.youtube.com/watch?v=nKW8Ndu7Mjw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5"/>
              </a:rPr>
              <a:t>https://towardsdatascience.com/gentle-dive-into-math-behind-convolutional-neural-networks-79a07dd44cf9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6"/>
              </a:rPr>
              <a:t>https://www.thispersondoesnotexist.com/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accent5"/>
                </a:solidFill>
                <a:hlinkClick r:id="rId7"/>
              </a:rPr>
              <a:t>https://playground.tensorflow.org/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8"/>
              </a:rPr>
              <a:t>https://reiinakano.com/arbitrary-image-stylization-tfjs/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9"/>
              </a:rPr>
              <a:t>https://blog.insightdatascience.com/generating-custom-photo-realistic-faces-using-ai-d170b1b59255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10"/>
              </a:rPr>
              <a:t>https://engineering.matterport.com/splash-of-color-instance-segmentation-with-mask-r-cnn-and-tensorflow-7c761e238b46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11"/>
              </a:rPr>
              <a:t>https://github.com/ageitgey/face_recognition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1540200" y="671250"/>
            <a:ext cx="5715000" cy="4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 vs computer vision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ools , library, framework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</a:t>
            </a:r>
            <a:r>
              <a:rPr lang="en-GB" sz="3000"/>
              <a:t>vs</a:t>
            </a:r>
            <a:r>
              <a:rPr lang="en-GB"/>
              <a:t> Machine learning </a:t>
            </a:r>
            <a:r>
              <a:rPr lang="en-GB" sz="3000"/>
              <a:t>vs</a:t>
            </a:r>
            <a:r>
              <a:rPr lang="en-GB"/>
              <a:t> deep learning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125" y="2446275"/>
            <a:ext cx="3902850" cy="24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483425" y="1381125"/>
            <a:ext cx="3973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AI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technique to enable machine to mimic humans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 is the super-set of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program machines to learn and improve with experience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 and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is the super-set of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DL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DL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achieve great power and flexibility by learning to represent the data as nested hierarchy of concepts, i.e, more depth features with multiple processing layers, hence “deep”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776" y="668150"/>
            <a:ext cx="2570948" cy="1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in 7 steps 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Preparation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Choosing a model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Training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Evaluation / Validation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Hyperparameter tuning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Prediction/Testing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13" y="471601"/>
            <a:ext cx="2503801" cy="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075" y="2092813"/>
            <a:ext cx="1053574" cy="11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426" y="1457775"/>
            <a:ext cx="2407624" cy="177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625" y="3484925"/>
            <a:ext cx="1720551" cy="13107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8557" y="3484925"/>
            <a:ext cx="1979218" cy="14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0838" y="1391400"/>
            <a:ext cx="2503800" cy="70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4361" y="400087"/>
            <a:ext cx="1208777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4840950" y="91175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6102725" y="90710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6927275" y="2354638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498600" y="219600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3753900" y="3917225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6927275" y="2751763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6240050" y="4054713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9" name="Google Shape;119;p20"/>
          <p:cNvSpPr/>
          <p:nvPr/>
        </p:nvSpPr>
        <p:spPr>
          <a:xfrm flipH="1" rot="10800000">
            <a:off x="489050" y="2994713"/>
            <a:ext cx="255300" cy="801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6443775" y="1376675"/>
            <a:ext cx="2407500" cy="1934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292850"/>
            <a:ext cx="4850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311700" y="1392550"/>
            <a:ext cx="4760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Based on Concept on Artificial Neural Networks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</a:t>
            </a:r>
            <a:r>
              <a:rPr i="1" lang="en-GB" sz="1400"/>
              <a:t>The hierarchy of concepts allows the computer to learn complicated concepts by building them out of simpler ones. If we draw a graph showing how these concepts are built on top of each other, the graph is deep, with many layers. For this reason, we call this approach to AI deep learning.</a:t>
            </a:r>
            <a:r>
              <a:rPr lang="en-GB" sz="1400"/>
              <a:t>” - Ian GoodFellow</a:t>
            </a:r>
            <a:endParaRPr sz="14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550" y="65550"/>
            <a:ext cx="3603326" cy="21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550" y="2404803"/>
            <a:ext cx="3603325" cy="261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